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00" r:id="rId2"/>
    <p:sldId id="489" r:id="rId3"/>
    <p:sldId id="552" r:id="rId4"/>
    <p:sldId id="551" r:id="rId5"/>
    <p:sldId id="504" r:id="rId6"/>
    <p:sldId id="718" r:id="rId7"/>
    <p:sldId id="798" r:id="rId8"/>
    <p:sldId id="799" r:id="rId9"/>
    <p:sldId id="762" r:id="rId10"/>
    <p:sldId id="767" r:id="rId11"/>
    <p:sldId id="801" r:id="rId12"/>
    <p:sldId id="804" r:id="rId13"/>
    <p:sldId id="765" r:id="rId14"/>
    <p:sldId id="802" r:id="rId15"/>
    <p:sldId id="766" r:id="rId16"/>
    <p:sldId id="803" r:id="rId17"/>
    <p:sldId id="770" r:id="rId18"/>
    <p:sldId id="800" r:id="rId19"/>
    <p:sldId id="805" r:id="rId20"/>
    <p:sldId id="807" r:id="rId21"/>
    <p:sldId id="806" r:id="rId22"/>
    <p:sldId id="808" r:id="rId23"/>
    <p:sldId id="809" r:id="rId24"/>
    <p:sldId id="810" r:id="rId25"/>
    <p:sldId id="760" r:id="rId26"/>
    <p:sldId id="783" r:id="rId27"/>
    <p:sldId id="784" r:id="rId28"/>
    <p:sldId id="789" r:id="rId29"/>
    <p:sldId id="790" r:id="rId30"/>
    <p:sldId id="791" r:id="rId31"/>
    <p:sldId id="792" r:id="rId32"/>
    <p:sldId id="787" r:id="rId33"/>
    <p:sldId id="811" r:id="rId34"/>
    <p:sldId id="817" r:id="rId35"/>
    <p:sldId id="813" r:id="rId36"/>
    <p:sldId id="814" r:id="rId37"/>
    <p:sldId id="815" r:id="rId38"/>
    <p:sldId id="816" r:id="rId39"/>
    <p:sldId id="823" r:id="rId40"/>
    <p:sldId id="824" r:id="rId41"/>
    <p:sldId id="825" r:id="rId42"/>
    <p:sldId id="822" r:id="rId43"/>
    <p:sldId id="819" r:id="rId44"/>
    <p:sldId id="826" r:id="rId45"/>
    <p:sldId id="820" r:id="rId46"/>
    <p:sldId id="827" r:id="rId47"/>
    <p:sldId id="828" r:id="rId48"/>
    <p:sldId id="821" r:id="rId49"/>
    <p:sldId id="831" r:id="rId50"/>
    <p:sldId id="466" r:id="rId51"/>
    <p:sldId id="306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默认节" id="{33A52C34-B3C3-A049-A53D-C39CC713AD52}">
          <p14:sldIdLst>
            <p14:sldId id="300"/>
            <p14:sldId id="489"/>
            <p14:sldId id="552"/>
            <p14:sldId id="551"/>
            <p14:sldId id="504"/>
            <p14:sldId id="718"/>
            <p14:sldId id="798"/>
            <p14:sldId id="799"/>
            <p14:sldId id="762"/>
            <p14:sldId id="767"/>
            <p14:sldId id="801"/>
            <p14:sldId id="804"/>
            <p14:sldId id="765"/>
            <p14:sldId id="802"/>
            <p14:sldId id="766"/>
            <p14:sldId id="803"/>
            <p14:sldId id="770"/>
            <p14:sldId id="800"/>
            <p14:sldId id="805"/>
            <p14:sldId id="807"/>
            <p14:sldId id="806"/>
            <p14:sldId id="808"/>
            <p14:sldId id="809"/>
            <p14:sldId id="810"/>
            <p14:sldId id="760"/>
            <p14:sldId id="783"/>
            <p14:sldId id="784"/>
            <p14:sldId id="789"/>
            <p14:sldId id="790"/>
            <p14:sldId id="791"/>
            <p14:sldId id="792"/>
            <p14:sldId id="787"/>
            <p14:sldId id="811"/>
            <p14:sldId id="817"/>
            <p14:sldId id="813"/>
            <p14:sldId id="814"/>
            <p14:sldId id="815"/>
            <p14:sldId id="816"/>
            <p14:sldId id="823"/>
            <p14:sldId id="824"/>
            <p14:sldId id="825"/>
            <p14:sldId id="822"/>
            <p14:sldId id="819"/>
            <p14:sldId id="826"/>
            <p14:sldId id="820"/>
            <p14:sldId id="827"/>
            <p14:sldId id="828"/>
            <p14:sldId id="821"/>
            <p14:sldId id="831"/>
            <p14:sldId id="466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50575C"/>
    <a:srgbClr val="51575C"/>
    <a:srgbClr val="ECECEC"/>
    <a:srgbClr val="76D6FF"/>
    <a:srgbClr val="7A81FF"/>
    <a:srgbClr val="E72825"/>
    <a:srgbClr val="00A2FF"/>
    <a:srgbClr val="E86111"/>
    <a:srgbClr val="FF6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8"/>
    <p:restoredTop sz="96327" autoAdjust="0"/>
  </p:normalViewPr>
  <p:slideViewPr>
    <p:cSldViewPr snapToGrid="0">
      <p:cViewPr>
        <p:scale>
          <a:sx n="48" d="100"/>
          <a:sy n="48" d="100"/>
        </p:scale>
        <p:origin x="111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11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04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7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31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5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15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73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052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19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2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88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9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932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52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19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415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293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464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24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03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0717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374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287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160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2159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881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510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4652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218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48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70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55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0596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077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478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954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399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8220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074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72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08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32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67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9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6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nk.juejin.cn/?target=https%3A%2F%2Fsequelize.org%2Fmaster%2Fmanual%2Feager-loading.html" TargetMode="Externa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tiff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模块三  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36C384-46F3-7F40-986C-3EB475CD533A}"/>
              </a:ext>
            </a:extLst>
          </p:cNvPr>
          <p:cNvSpPr/>
          <p:nvPr/>
        </p:nvSpPr>
        <p:spPr>
          <a:xfrm>
            <a:off x="3013423" y="3943355"/>
            <a:ext cx="18374617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当前支持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直接使用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对象而不是类和实例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模式的“单一事实来源”，以减少对象关系阻抗不匹配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类型安全的数据库查询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自动生成的迁移（实验性）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直觉关系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VSCode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自动补全支持</a:t>
            </a:r>
          </a:p>
        </p:txBody>
      </p:sp>
    </p:spTree>
    <p:extLst>
      <p:ext uri="{BB962C8B-B14F-4D97-AF65-F5344CB8AC3E}">
        <p14:creationId xmlns:p14="http://schemas.microsoft.com/office/powerpoint/2010/main" val="243178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3319E9-DC22-5442-AD76-36511F081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08" y="3879850"/>
            <a:ext cx="7086600" cy="595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F2B741-C180-5D49-BB92-64C3293DA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152" y="3879850"/>
            <a:ext cx="8280400" cy="302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CCE5A9-B1CC-A441-AD73-8785C6E6F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152" y="7303192"/>
            <a:ext cx="6375400" cy="2184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466BB9-C8F3-0142-9053-92D7237A4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457" y="3879850"/>
            <a:ext cx="5943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C9078A-99C4-AD4F-9C15-B37B5243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85" y="3301381"/>
            <a:ext cx="6743700" cy="858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88887C-6565-9A4C-9822-ED7940579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675" y="3301381"/>
            <a:ext cx="7038938" cy="4932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B700-5F4D-7B45-9A03-6FA629BD7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0076" y="3301381"/>
            <a:ext cx="6477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Sequelize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A0B5B-7FBD-A54D-BA71-34AC5F46063F}"/>
              </a:ext>
            </a:extLst>
          </p:cNvPr>
          <p:cNvSpPr/>
          <p:nvPr/>
        </p:nvSpPr>
        <p:spPr>
          <a:xfrm>
            <a:off x="1851102" y="3763857"/>
            <a:ext cx="20785873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数据库支持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MariaDB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Microsoft SQL Server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它还使用外部程序包支持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CockroachDB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熟悉的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界面和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ActiveRecord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使用模式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详细控制交易及其执行方式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支持许多数据库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能够使用多个只读副本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 tooltip="https://sequelize.org/master/manual/eager-loadin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渴望和懒惰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根据定义的模型同步数据库</a:t>
            </a:r>
          </a:p>
        </p:txBody>
      </p:sp>
    </p:spTree>
    <p:extLst>
      <p:ext uri="{BB962C8B-B14F-4D97-AF65-F5344CB8AC3E}">
        <p14:creationId xmlns:p14="http://schemas.microsoft.com/office/powerpoint/2010/main" val="355713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Sequelize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AEC565-7A51-7143-8D45-E2F34BB7E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775" y="3566220"/>
            <a:ext cx="10035358" cy="81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EBD3DA-5E4E-E640-BA2B-0137A67AB411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AF3A91-6BCD-1546-9EA6-9A53EE7685AA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450D54-891E-6F49-8F37-5D754A8731BC}"/>
              </a:ext>
            </a:extLst>
          </p:cNvPr>
          <p:cNvSpPr/>
          <p:nvPr/>
        </p:nvSpPr>
        <p:spPr>
          <a:xfrm>
            <a:off x="3406878" y="3289127"/>
            <a:ext cx="18248790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数据库支持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MariaDB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CockroachDB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Microsoft SQL Server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SAP Hana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sql.js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支持数据映射器和活动记录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强大而灵活的查询生成器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强大的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关系的渴望和懒惰加载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自动迁移生成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交易支持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支持许多数据库</a:t>
            </a:r>
          </a:p>
        </p:txBody>
      </p:sp>
    </p:spTree>
    <p:extLst>
      <p:ext uri="{BB962C8B-B14F-4D97-AF65-F5344CB8AC3E}">
        <p14:creationId xmlns:p14="http://schemas.microsoft.com/office/powerpoint/2010/main" val="380854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EBD3DA-5E4E-E640-BA2B-0137A67AB411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AF3A91-6BCD-1546-9EA6-9A53EE7685AA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F648D-9410-8647-BE5F-9A429406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552" y="3099730"/>
            <a:ext cx="8890000" cy="530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1BE914-1834-4541-BC42-3CC3BD4BA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3099730"/>
            <a:ext cx="93091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40810B-088B-FD46-B666-7B99ECF1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490" y="3829050"/>
            <a:ext cx="9625903" cy="780876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8F4D9C32-8194-1847-B1A1-3196523A6519}"/>
              </a:ext>
            </a:extLst>
          </p:cNvPr>
          <p:cNvSpPr/>
          <p:nvPr/>
        </p:nvSpPr>
        <p:spPr>
          <a:xfrm>
            <a:off x="12840397" y="3829050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B7F61A0-EA66-FA4F-8190-32CA41086CC2}"/>
              </a:ext>
            </a:extLst>
          </p:cNvPr>
          <p:cNvSpPr/>
          <p:nvPr/>
        </p:nvSpPr>
        <p:spPr>
          <a:xfrm>
            <a:off x="17965669" y="3829050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E9CB12-9E6C-0549-A426-194B3E62AC71}"/>
              </a:ext>
            </a:extLst>
          </p:cNvPr>
          <p:cNvSpPr/>
          <p:nvPr/>
        </p:nvSpPr>
        <p:spPr>
          <a:xfrm>
            <a:off x="12714796" y="6858000"/>
            <a:ext cx="105017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Koa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中间件采用的是洋葱圈模型，每次执行下一个中间件传入两个参数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是由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传入的封装了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的变量，可以通过它访问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就是进入下一个要执行的中间件</a:t>
            </a:r>
          </a:p>
        </p:txBody>
      </p:sp>
    </p:spTree>
    <p:extLst>
      <p:ext uri="{BB962C8B-B14F-4D97-AF65-F5344CB8AC3E}">
        <p14:creationId xmlns:p14="http://schemas.microsoft.com/office/powerpoint/2010/main" val="30719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9517782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2537637" y="2718128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Guard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12DBC9-D0A4-D64D-A24F-048D3829F3DB}"/>
              </a:ext>
            </a:extLst>
          </p:cNvPr>
          <p:cNvSpPr/>
          <p:nvPr/>
        </p:nvSpPr>
        <p:spPr>
          <a:xfrm>
            <a:off x="2202521" y="4616817"/>
            <a:ext cx="7237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进行权限验证之类的工作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D44D60A-4BB4-4C48-9403-EFA117E8E3BA}"/>
              </a:ext>
            </a:extLst>
          </p:cNvPr>
          <p:cNvSpPr/>
          <p:nvPr/>
        </p:nvSpPr>
        <p:spPr>
          <a:xfrm>
            <a:off x="14132782" y="2718127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Interceptor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8F6967-B218-EC40-B209-3E485AB3B70D}"/>
              </a:ext>
            </a:extLst>
          </p:cNvPr>
          <p:cNvSpPr/>
          <p:nvPr/>
        </p:nvSpPr>
        <p:spPr>
          <a:xfrm>
            <a:off x="12926934" y="4607790"/>
            <a:ext cx="8919429" cy="7017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在进入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之前进行拦截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缓存命中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流量控制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环境准备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返回结果封装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资源清理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缓存处理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3A4CA9F-33EE-6E4A-B368-82E6BEEA0364}"/>
              </a:ext>
            </a:extLst>
          </p:cNvPr>
          <p:cNvSpPr/>
          <p:nvPr/>
        </p:nvSpPr>
        <p:spPr>
          <a:xfrm>
            <a:off x="2537637" y="6171691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A630DD-029F-354E-8CB3-FC176A99A84E}"/>
              </a:ext>
            </a:extLst>
          </p:cNvPr>
          <p:cNvSpPr/>
          <p:nvPr/>
        </p:nvSpPr>
        <p:spPr>
          <a:xfrm>
            <a:off x="3342735" y="8069433"/>
            <a:ext cx="43059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参数处理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9F9F617-39D7-764B-B3C1-8AB51249CCF5}"/>
              </a:ext>
            </a:extLst>
          </p:cNvPr>
          <p:cNvSpPr/>
          <p:nvPr/>
        </p:nvSpPr>
        <p:spPr>
          <a:xfrm>
            <a:off x="2483232" y="9445035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49EEE8-6DE0-A346-AF5C-E220F555D566}"/>
              </a:ext>
            </a:extLst>
          </p:cNvPr>
          <p:cNvSpPr/>
          <p:nvPr/>
        </p:nvSpPr>
        <p:spPr>
          <a:xfrm>
            <a:off x="3425386" y="11266435"/>
            <a:ext cx="403187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全局异常处理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埋点上报</a:t>
            </a:r>
          </a:p>
        </p:txBody>
      </p:sp>
    </p:spTree>
    <p:extLst>
      <p:ext uri="{BB962C8B-B14F-4D97-AF65-F5344CB8AC3E}">
        <p14:creationId xmlns:p14="http://schemas.microsoft.com/office/powerpoint/2010/main" val="108606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965FA-33A6-3244-B7B5-36ECE5C46012}"/>
              </a:ext>
            </a:extLst>
          </p:cNvPr>
          <p:cNvSpPr/>
          <p:nvPr/>
        </p:nvSpPr>
        <p:spPr>
          <a:xfrm>
            <a:off x="1910014" y="5282002"/>
            <a:ext cx="1729360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let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proxyMiddles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middleware.map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((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=&gt;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return function (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next)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let res = new Response(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self.app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return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fn.apply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self.router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[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res, next]);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pPr algn="l"/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this.router.use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(pattern,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proxyMiddles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A1A04-C7FD-C541-B183-A61B3FD18EB9}"/>
              </a:ext>
            </a:extLst>
          </p:cNvPr>
          <p:cNvSpPr txBox="1"/>
          <p:nvPr/>
        </p:nvSpPr>
        <p:spPr>
          <a:xfrm>
            <a:off x="1507856" y="3640250"/>
            <a:ext cx="752628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koa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-router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</a:p>
        </p:txBody>
      </p:sp>
    </p:spTree>
    <p:extLst>
      <p:ext uri="{BB962C8B-B14F-4D97-AF65-F5344CB8AC3E}">
        <p14:creationId xmlns:p14="http://schemas.microsoft.com/office/powerpoint/2010/main" val="12082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12CD0B7-4957-E64D-A6D5-6853431738AA}"/>
              </a:ext>
            </a:extLst>
          </p:cNvPr>
          <p:cNvSpPr txBox="1"/>
          <p:nvPr/>
        </p:nvSpPr>
        <p:spPr>
          <a:xfrm>
            <a:off x="2673371" y="641808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五、</a:t>
            </a:r>
            <a:r>
              <a:rPr lang="en" altLang="zh-CN" dirty="0" err="1"/>
              <a:t>GraphQL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49D7D-81BF-E848-BF9F-DAAF83AAFBD8}"/>
              </a:ext>
            </a:extLst>
          </p:cNvPr>
          <p:cNvSpPr txBox="1"/>
          <p:nvPr/>
        </p:nvSpPr>
        <p:spPr>
          <a:xfrm>
            <a:off x="2673371" y="513262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E4357A-DCB1-D44C-9BAA-2B89F3001178}"/>
              </a:ext>
            </a:extLst>
          </p:cNvPr>
          <p:cNvSpPr txBox="1"/>
          <p:nvPr/>
        </p:nvSpPr>
        <p:spPr>
          <a:xfrm>
            <a:off x="2673371" y="7690295"/>
            <a:ext cx="86528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6EE102-64C9-C047-B783-1EB7127AF021}"/>
              </a:ext>
            </a:extLst>
          </p:cNvPr>
          <p:cNvSpPr txBox="1"/>
          <p:nvPr/>
        </p:nvSpPr>
        <p:spPr>
          <a:xfrm>
            <a:off x="2673371" y="8962504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9FFBCC-197C-C545-B3A2-F5F896A04DB4}"/>
              </a:ext>
            </a:extLst>
          </p:cNvPr>
          <p:cNvSpPr txBox="1"/>
          <p:nvPr/>
        </p:nvSpPr>
        <p:spPr>
          <a:xfrm>
            <a:off x="2673371" y="3830267"/>
            <a:ext cx="103406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三、数据库技术应用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0DD97-D3ED-EF4B-97E0-3FCFAE1C7E21}"/>
              </a:ext>
            </a:extLst>
          </p:cNvPr>
          <p:cNvSpPr txBox="1"/>
          <p:nvPr/>
        </p:nvSpPr>
        <p:spPr>
          <a:xfrm>
            <a:off x="2673371" y="10247965"/>
            <a:ext cx="9094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76F4C-E063-5546-8D95-F999910A51A8}"/>
              </a:ext>
            </a:extLst>
          </p:cNvPr>
          <p:cNvSpPr txBox="1"/>
          <p:nvPr/>
        </p:nvSpPr>
        <p:spPr>
          <a:xfrm>
            <a:off x="2673372" y="2521947"/>
            <a:ext cx="1217569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B9CE7B-1758-4046-907A-FAE8A1735551}"/>
              </a:ext>
            </a:extLst>
          </p:cNvPr>
          <p:cNvSpPr txBox="1"/>
          <p:nvPr/>
        </p:nvSpPr>
        <p:spPr>
          <a:xfrm>
            <a:off x="2673371" y="11506921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5BC27-4394-4348-A578-0F9E2D4664AA}"/>
              </a:ext>
            </a:extLst>
          </p:cNvPr>
          <p:cNvSpPr txBox="1"/>
          <p:nvPr/>
        </p:nvSpPr>
        <p:spPr>
          <a:xfrm>
            <a:off x="2673371" y="1308710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965FA-33A6-3244-B7B5-36ECE5C46012}"/>
              </a:ext>
            </a:extLst>
          </p:cNvPr>
          <p:cNvSpPr/>
          <p:nvPr/>
        </p:nvSpPr>
        <p:spPr>
          <a:xfrm>
            <a:off x="2440956" y="5517977"/>
            <a:ext cx="172936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 default class Middleware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use(req, next)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("Middleware&gt;&gt;&gt;");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next();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A1A04-C7FD-C541-B183-A61B3FD18EB9}"/>
              </a:ext>
            </a:extLst>
          </p:cNvPr>
          <p:cNvSpPr txBox="1"/>
          <p:nvPr/>
        </p:nvSpPr>
        <p:spPr>
          <a:xfrm>
            <a:off x="1507856" y="3640250"/>
            <a:ext cx="752628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3524672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guard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965FA-33A6-3244-B7B5-36ECE5C46012}"/>
              </a:ext>
            </a:extLst>
          </p:cNvPr>
          <p:cNvSpPr/>
          <p:nvPr/>
        </p:nvSpPr>
        <p:spPr>
          <a:xfrm>
            <a:off x="2998937" y="4987034"/>
            <a:ext cx="172936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 default class Guard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(req)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("Guard&gt;&gt;&gt;");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return false;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A1A04-C7FD-C541-B183-A61B3FD18EB9}"/>
              </a:ext>
            </a:extLst>
          </p:cNvPr>
          <p:cNvSpPr txBox="1"/>
          <p:nvPr/>
        </p:nvSpPr>
        <p:spPr>
          <a:xfrm>
            <a:off x="2998937" y="3579455"/>
            <a:ext cx="752628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Guard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115993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Interceptor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965FA-33A6-3244-B7B5-36ECE5C46012}"/>
              </a:ext>
            </a:extLst>
          </p:cNvPr>
          <p:cNvSpPr/>
          <p:nvPr/>
        </p:nvSpPr>
        <p:spPr>
          <a:xfrm>
            <a:off x="2998937" y="4987034"/>
            <a:ext cx="17293601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 default class Interceptor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constructor() {}</a:t>
            </a:r>
          </a:p>
          <a:p>
            <a:pPr algn="l"/>
            <a:b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intercept(req, next)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("Interceptor&gt;&gt;&gt; before");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next();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("Interceptor&gt;&gt;&gt; after");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A1A04-C7FD-C541-B183-A61B3FD18EB9}"/>
              </a:ext>
            </a:extLst>
          </p:cNvPr>
          <p:cNvSpPr txBox="1"/>
          <p:nvPr/>
        </p:nvSpPr>
        <p:spPr>
          <a:xfrm>
            <a:off x="2998937" y="3579455"/>
            <a:ext cx="752628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Interceptor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3057488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965FA-33A6-3244-B7B5-36ECE5C46012}"/>
              </a:ext>
            </a:extLst>
          </p:cNvPr>
          <p:cNvSpPr/>
          <p:nvPr/>
        </p:nvSpPr>
        <p:spPr>
          <a:xfrm>
            <a:off x="1910014" y="2607511"/>
            <a:ext cx="19182637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 default class Exception extends Error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constructor(code, message, stack = null)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super(message);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this.code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code;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this.message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message;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this.stack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stack;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</a:t>
            </a:r>
          </a:p>
          <a:p>
            <a:pPr algn="l"/>
            <a:b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pipe(res) {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res.end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({</a:t>
            </a:r>
          </a:p>
          <a:p>
            <a:pPr lvl="1"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	code: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this.code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message: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this.message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result,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});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}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75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233909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todo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B45657-ECD2-064A-B418-8ECD5C9A0EFD}"/>
              </a:ext>
            </a:extLst>
          </p:cNvPr>
          <p:cNvSpPr/>
          <p:nvPr/>
        </p:nvSpPr>
        <p:spPr>
          <a:xfrm>
            <a:off x="5746075" y="3022062"/>
            <a:ext cx="12891850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72FD3A9-A548-D145-B818-EBE04F678136}"/>
              </a:ext>
            </a:extLst>
          </p:cNvPr>
          <p:cNvSpPr/>
          <p:nvPr/>
        </p:nvSpPr>
        <p:spPr>
          <a:xfrm>
            <a:off x="5746075" y="4690358"/>
            <a:ext cx="12891850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mongodb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056F24F-3ED0-444D-A5E9-1C1CE2220993}"/>
              </a:ext>
            </a:extLst>
          </p:cNvPr>
          <p:cNvSpPr/>
          <p:nvPr/>
        </p:nvSpPr>
        <p:spPr>
          <a:xfrm>
            <a:off x="5746075" y="6358654"/>
            <a:ext cx="12891850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levelDB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F1B9F6E-5AD3-B14A-A8D9-7F2A8E2528CA}"/>
              </a:ext>
            </a:extLst>
          </p:cNvPr>
          <p:cNvSpPr/>
          <p:nvPr/>
        </p:nvSpPr>
        <p:spPr>
          <a:xfrm>
            <a:off x="5746074" y="8026950"/>
            <a:ext cx="6445925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9E43359-5EDA-114F-BD4B-76FCD2CFAB3D}"/>
              </a:ext>
            </a:extLst>
          </p:cNvPr>
          <p:cNvSpPr/>
          <p:nvPr/>
        </p:nvSpPr>
        <p:spPr>
          <a:xfrm>
            <a:off x="5746075" y="9695246"/>
            <a:ext cx="6445924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256C9C3-8089-8249-AA7E-56C951A80257}"/>
              </a:ext>
            </a:extLst>
          </p:cNvPr>
          <p:cNvSpPr/>
          <p:nvPr/>
        </p:nvSpPr>
        <p:spPr>
          <a:xfrm>
            <a:off x="5746075" y="11363542"/>
            <a:ext cx="12891850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定时任务中间件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18C1E99-B0A8-3947-BB6C-426532E2ADDA}"/>
              </a:ext>
            </a:extLst>
          </p:cNvPr>
          <p:cNvSpPr/>
          <p:nvPr/>
        </p:nvSpPr>
        <p:spPr>
          <a:xfrm>
            <a:off x="12447639" y="8026950"/>
            <a:ext cx="6190286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队列中间件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5BDAA70-E4FD-4147-9712-BC9B69EDEC52}"/>
              </a:ext>
            </a:extLst>
          </p:cNvPr>
          <p:cNvSpPr/>
          <p:nvPr/>
        </p:nvSpPr>
        <p:spPr>
          <a:xfrm>
            <a:off x="12447639" y="9695246"/>
            <a:ext cx="6190286" cy="1511539"/>
          </a:xfrm>
          <a:prstGeom prst="roundRect">
            <a:avLst>
              <a:gd name="adj" fmla="val 5385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日志中间件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25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3332399" y="3857023"/>
            <a:ext cx="331567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85FF33D-3B12-374A-8B35-9E4AA72BDF3D}"/>
              </a:ext>
            </a:extLst>
          </p:cNvPr>
          <p:cNvSpPr/>
          <p:nvPr/>
        </p:nvSpPr>
        <p:spPr>
          <a:xfrm>
            <a:off x="3332400" y="9935241"/>
            <a:ext cx="331567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弊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C9E390A-BB3B-4B40-8E5C-D5487FE4D200}"/>
              </a:ext>
            </a:extLst>
          </p:cNvPr>
          <p:cNvSpPr/>
          <p:nvPr/>
        </p:nvSpPr>
        <p:spPr>
          <a:xfrm>
            <a:off x="8719726" y="3857022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SEO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86EE139-FCA7-1049-BF98-51878FDF80E0}"/>
              </a:ext>
            </a:extLst>
          </p:cNvPr>
          <p:cNvSpPr/>
          <p:nvPr/>
        </p:nvSpPr>
        <p:spPr>
          <a:xfrm>
            <a:off x="8719725" y="9935240"/>
            <a:ext cx="3536069" cy="1951077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服务端开销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D22DECB-3F2F-1241-A2B9-84DD2D67B8D9}"/>
              </a:ext>
            </a:extLst>
          </p:cNvPr>
          <p:cNvSpPr/>
          <p:nvPr/>
        </p:nvSpPr>
        <p:spPr>
          <a:xfrm>
            <a:off x="13468935" y="3857022"/>
            <a:ext cx="5202863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time-to-content</a:t>
            </a:r>
          </a:p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更快的内容到达时间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535D1EA-42A7-2849-8B56-866FE16E5D5A}"/>
              </a:ext>
            </a:extLst>
          </p:cNvPr>
          <p:cNvSpPr/>
          <p:nvPr/>
        </p:nvSpPr>
        <p:spPr>
          <a:xfrm>
            <a:off x="8719725" y="6839393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预渲染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D2CD20B-86D7-9940-9CAF-897F4990643C}"/>
              </a:ext>
            </a:extLst>
          </p:cNvPr>
          <p:cNvSpPr/>
          <p:nvPr/>
        </p:nvSpPr>
        <p:spPr>
          <a:xfrm>
            <a:off x="13468935" y="6809329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离线缓存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6BFBAF-6376-F24A-90E2-A43A6ACBE8E9}"/>
              </a:ext>
            </a:extLst>
          </p:cNvPr>
          <p:cNvSpPr txBox="1"/>
          <p:nvPr/>
        </p:nvSpPr>
        <p:spPr>
          <a:xfrm>
            <a:off x="3891515" y="7357731"/>
            <a:ext cx="30409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替换方案</a:t>
            </a:r>
          </a:p>
        </p:txBody>
      </p:sp>
    </p:spTree>
    <p:extLst>
      <p:ext uri="{BB962C8B-B14F-4D97-AF65-F5344CB8AC3E}">
        <p14:creationId xmlns:p14="http://schemas.microsoft.com/office/powerpoint/2010/main" val="368762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5218696" y="10882424"/>
            <a:ext cx="8193294" cy="1581450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-server-renderer</a:t>
            </a:r>
            <a:endParaRPr kumimoji="1"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3581CC7-17D2-7B45-8A55-D7A7BCE71B11}"/>
              </a:ext>
            </a:extLst>
          </p:cNvPr>
          <p:cNvSpPr/>
          <p:nvPr/>
        </p:nvSpPr>
        <p:spPr>
          <a:xfrm>
            <a:off x="16092025" y="7232187"/>
            <a:ext cx="4523974" cy="1651363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</a:t>
            </a:r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D83CB9C-0E9F-B74E-B1A4-6032BB640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9846" y="6170909"/>
            <a:ext cx="3773921" cy="3773921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4EC1837E-F52F-4645-8428-A0660D8B49AD}"/>
              </a:ext>
            </a:extLst>
          </p:cNvPr>
          <p:cNvSpPr/>
          <p:nvPr/>
        </p:nvSpPr>
        <p:spPr>
          <a:xfrm>
            <a:off x="8156976" y="3895968"/>
            <a:ext cx="4462318" cy="128590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服务器渲染</a:t>
            </a:r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剪去单角的矩形 10">
            <a:extLst>
              <a:ext uri="{FF2B5EF4-FFF2-40B4-BE49-F238E27FC236}">
                <a16:creationId xmlns:a16="http://schemas.microsoft.com/office/drawing/2014/main" id="{30696D07-8A39-B04B-AFC5-C9E0EE19AD7B}"/>
              </a:ext>
            </a:extLst>
          </p:cNvPr>
          <p:cNvSpPr/>
          <p:nvPr/>
        </p:nvSpPr>
        <p:spPr>
          <a:xfrm>
            <a:off x="7627002" y="2691293"/>
            <a:ext cx="8698384" cy="3139853"/>
          </a:xfrm>
          <a:prstGeom prst="snip1Rect">
            <a:avLst/>
          </a:prstGeom>
          <a:noFill/>
          <a:ln>
            <a:solidFill>
              <a:srgbClr val="F8F8F8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5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48CB39-B18E-4148-9DBF-3CAF8B3857D2}"/>
              </a:ext>
            </a:extLst>
          </p:cNvPr>
          <p:cNvSpPr txBox="1"/>
          <p:nvPr/>
        </p:nvSpPr>
        <p:spPr>
          <a:xfrm>
            <a:off x="12688567" y="244191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91D5BCE-E673-BA4E-866B-C96A37FF32B1}"/>
              </a:ext>
            </a:extLst>
          </p:cNvPr>
          <p:cNvSpPr/>
          <p:nvPr/>
        </p:nvSpPr>
        <p:spPr>
          <a:xfrm>
            <a:off x="13411990" y="3895968"/>
            <a:ext cx="2360955" cy="128590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AD4F2D-0983-1D48-AB13-1852980DAD6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33269" y="4538921"/>
            <a:ext cx="778721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B819457-BC96-0D4E-BA91-A14DD7453930}"/>
              </a:ext>
            </a:extLst>
          </p:cNvPr>
          <p:cNvSpPr txBox="1"/>
          <p:nvPr/>
        </p:nvSpPr>
        <p:spPr>
          <a:xfrm>
            <a:off x="8003079" y="2833576"/>
            <a:ext cx="1983850" cy="74597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4000" b="0" dirty="0">
                <a:solidFill>
                  <a:schemeClr val="bg1"/>
                </a:solidFill>
              </a:rPr>
              <a:t>Node</a:t>
            </a:r>
            <a:endParaRPr kumimoji="1" lang="zh-CN" altLang="en-US" sz="4000" b="0" dirty="0">
              <a:solidFill>
                <a:schemeClr val="bg1"/>
              </a:solidFill>
            </a:endParaRP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A764C05-B233-264A-9FA6-4F8D1E13393D}"/>
              </a:ext>
            </a:extLst>
          </p:cNvPr>
          <p:cNvCxnSpPr>
            <a:stCxn id="11" idx="2"/>
            <a:endCxn id="5" idx="1"/>
          </p:cNvCxnSpPr>
          <p:nvPr/>
        </p:nvCxnSpPr>
        <p:spPr>
          <a:xfrm rot="10800000" flipH="1" flipV="1">
            <a:off x="7627002" y="4261220"/>
            <a:ext cx="2302844" cy="3796650"/>
          </a:xfrm>
          <a:prstGeom prst="bentConnector3">
            <a:avLst>
              <a:gd name="adj1" fmla="val -59260"/>
            </a:avLst>
          </a:prstGeom>
          <a:noFill/>
          <a:ln w="76200" cap="flat">
            <a:solidFill>
              <a:schemeClr val="accent1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751541A-E820-284B-AC54-2297643489C0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13224779" y="5569035"/>
            <a:ext cx="1754851" cy="980528"/>
          </a:xfrm>
          <a:prstGeom prst="bentConnector3">
            <a:avLst>
              <a:gd name="adj1" fmla="val 100528"/>
            </a:avLst>
          </a:prstGeom>
          <a:noFill/>
          <a:ln w="76200" cap="flat">
            <a:solidFill>
              <a:schemeClr val="accent1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2607E93-8941-7543-BBF3-A92977B691B4}"/>
              </a:ext>
            </a:extLst>
          </p:cNvPr>
          <p:cNvCxnSpPr>
            <a:cxnSpLocks/>
          </p:cNvCxnSpPr>
          <p:nvPr/>
        </p:nvCxnSpPr>
        <p:spPr>
          <a:xfrm>
            <a:off x="13611939" y="7729221"/>
            <a:ext cx="2394673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2057A5C-ADDF-9349-8EFF-5E7049721F8A}"/>
              </a:ext>
            </a:extLst>
          </p:cNvPr>
          <p:cNvCxnSpPr>
            <a:cxnSpLocks/>
          </p:cNvCxnSpPr>
          <p:nvPr/>
        </p:nvCxnSpPr>
        <p:spPr>
          <a:xfrm flipH="1">
            <a:off x="13551328" y="8419264"/>
            <a:ext cx="2455284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F8B028FE-A126-B54A-8EDA-320504686E85}"/>
              </a:ext>
            </a:extLst>
          </p:cNvPr>
          <p:cNvSpPr/>
          <p:nvPr/>
        </p:nvSpPr>
        <p:spPr>
          <a:xfrm>
            <a:off x="13801710" y="10882424"/>
            <a:ext cx="5120396" cy="1581450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Nuxt</a:t>
            </a:r>
            <a:endParaRPr kumimoji="1"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88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910014" y="3520785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编译阶段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54C844-BDAD-8D47-A91C-7456DB4A70FF}"/>
              </a:ext>
            </a:extLst>
          </p:cNvPr>
          <p:cNvSpPr/>
          <p:nvPr/>
        </p:nvSpPr>
        <p:spPr>
          <a:xfrm>
            <a:off x="8207676" y="3680715"/>
            <a:ext cx="149294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把两个入口文件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client.js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server.js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编译成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413E2FC-09F1-D841-9A1F-4BE8551C77B2}"/>
              </a:ext>
            </a:extLst>
          </p:cNvPr>
          <p:cNvSpPr/>
          <p:nvPr/>
        </p:nvSpPr>
        <p:spPr>
          <a:xfrm>
            <a:off x="2316770" y="7397257"/>
            <a:ext cx="5069974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client.js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1ABD354-68DC-1C42-8CA6-8EF2B5B093D7}"/>
              </a:ext>
            </a:extLst>
          </p:cNvPr>
          <p:cNvSpPr/>
          <p:nvPr/>
        </p:nvSpPr>
        <p:spPr>
          <a:xfrm>
            <a:off x="2316770" y="10168961"/>
            <a:ext cx="5069974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server.js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9483AC0-6874-694F-A929-D6779E0402F9}"/>
              </a:ext>
            </a:extLst>
          </p:cNvPr>
          <p:cNvSpPr/>
          <p:nvPr/>
        </p:nvSpPr>
        <p:spPr>
          <a:xfrm>
            <a:off x="7917689" y="7397257"/>
            <a:ext cx="7826237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-client-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manifest.json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BE43BD5-0D8D-CB4C-8E61-DF286B9AEA69}"/>
              </a:ext>
            </a:extLst>
          </p:cNvPr>
          <p:cNvSpPr/>
          <p:nvPr/>
        </p:nvSpPr>
        <p:spPr>
          <a:xfrm>
            <a:off x="7917689" y="10168961"/>
            <a:ext cx="7826237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bundle.json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41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159493-1CF3-6A47-98F7-EE9FDE88A323}"/>
              </a:ext>
            </a:extLst>
          </p:cNvPr>
          <p:cNvSpPr/>
          <p:nvPr/>
        </p:nvSpPr>
        <p:spPr>
          <a:xfrm>
            <a:off x="1910014" y="6504420"/>
            <a:ext cx="209222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应用会在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启动时初始化一个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单例对象，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对象由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createBundleRenderer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函数创建，函数接受两个参数，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服务端入口文件打包后的）内容和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的入口文件代码并解析为入口函数，每次执行实例化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实例化了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对象，负责渲染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组件和组装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8737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910014" y="6016991"/>
            <a:ext cx="2083723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当用户请求达到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端时，调用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bundleRenderer.renderToString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函数并传入用户上下文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对象可以包含一些服务端的信息，比如：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等等，也可以包含一些用户信息。通过执行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后得到的应用入口函数，实例化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对象负责把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对象递归转为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类型调用不同渲染函数最终组装为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当使用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将作为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状态，自动嵌入到最终的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中返回给客户端。而在客户端，在挂载到应用程序之前，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就应该获取到状态</a:t>
            </a:r>
          </a:p>
        </p:txBody>
      </p:sp>
    </p:spTree>
    <p:extLst>
      <p:ext uri="{BB962C8B-B14F-4D97-AF65-F5344CB8AC3E}">
        <p14:creationId xmlns:p14="http://schemas.microsoft.com/office/powerpoint/2010/main" val="9950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4174" y="145893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2580644" y="1291912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6847846" y="1291913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8" y="4739095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2577411" y="4640171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577411" y="5719027"/>
            <a:ext cx="40231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12580643" y="236599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6847846" y="2373330"/>
            <a:ext cx="4431800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72C0FB-FD44-4D4A-AB6F-AA52366B0E79}"/>
              </a:ext>
            </a:extLst>
          </p:cNvPr>
          <p:cNvSpPr txBox="1"/>
          <p:nvPr/>
        </p:nvSpPr>
        <p:spPr>
          <a:xfrm>
            <a:off x="1224174" y="10725456"/>
            <a:ext cx="777702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四、数据库技术应用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43B0F9C-B4EA-604A-B2D4-69A9860DB790}"/>
              </a:ext>
            </a:extLst>
          </p:cNvPr>
          <p:cNvSpPr/>
          <p:nvPr/>
        </p:nvSpPr>
        <p:spPr>
          <a:xfrm>
            <a:off x="12583889" y="10365115"/>
            <a:ext cx="869899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关系型数据库应用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25F1883-F613-C542-AB0C-21AECA8DA8C7}"/>
              </a:ext>
            </a:extLst>
          </p:cNvPr>
          <p:cNvSpPr/>
          <p:nvPr/>
        </p:nvSpPr>
        <p:spPr>
          <a:xfrm>
            <a:off x="12583889" y="11451627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非关系型数据库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5593A3-EA83-6346-829E-3F20026C48F9}"/>
              </a:ext>
            </a:extLst>
          </p:cNvPr>
          <p:cNvSpPr/>
          <p:nvPr/>
        </p:nvSpPr>
        <p:spPr>
          <a:xfrm>
            <a:off x="16847841" y="4640171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4B2EB4-DCBB-734D-A132-39CD2277AF10}"/>
              </a:ext>
            </a:extLst>
          </p:cNvPr>
          <p:cNvSpPr/>
          <p:nvPr/>
        </p:nvSpPr>
        <p:spPr>
          <a:xfrm>
            <a:off x="16847841" y="5709627"/>
            <a:ext cx="443180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2EE22C-2C88-E540-96D5-8D51CCF1354C}"/>
              </a:ext>
            </a:extLst>
          </p:cNvPr>
          <p:cNvSpPr/>
          <p:nvPr/>
        </p:nvSpPr>
        <p:spPr>
          <a:xfrm>
            <a:off x="12577411" y="346028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5AADC1-CA49-7A4A-BCFE-A40AFDA1D140}"/>
              </a:ext>
            </a:extLst>
          </p:cNvPr>
          <p:cNvSpPr txBox="1"/>
          <p:nvPr/>
        </p:nvSpPr>
        <p:spPr>
          <a:xfrm>
            <a:off x="1224174" y="8267629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三、客户端工具开发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7C62F79-B4C0-144E-9AC6-7FBB4CA3E705}"/>
              </a:ext>
            </a:extLst>
          </p:cNvPr>
          <p:cNvSpPr/>
          <p:nvPr/>
        </p:nvSpPr>
        <p:spPr>
          <a:xfrm>
            <a:off x="12577402" y="8038861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客户端工具开发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6178B6D-7F5F-3743-8043-056A8183FE96}"/>
              </a:ext>
            </a:extLst>
          </p:cNvPr>
          <p:cNvSpPr/>
          <p:nvPr/>
        </p:nvSpPr>
        <p:spPr>
          <a:xfrm>
            <a:off x="12580645" y="12525704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前端监控体系后台开发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EB606C8-B241-4D45-8337-19B82C083BED}"/>
              </a:ext>
            </a:extLst>
          </p:cNvPr>
          <p:cNvSpPr/>
          <p:nvPr/>
        </p:nvSpPr>
        <p:spPr>
          <a:xfrm>
            <a:off x="12580645" y="9109729"/>
            <a:ext cx="402316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脚手架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16A1522-1894-7F4F-9B41-B34973CA3E91}"/>
              </a:ext>
            </a:extLst>
          </p:cNvPr>
          <p:cNvSpPr/>
          <p:nvPr/>
        </p:nvSpPr>
        <p:spPr>
          <a:xfrm>
            <a:off x="17052149" y="9109729"/>
            <a:ext cx="4224248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视频流录制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D0CFD84-0E76-E247-9148-07877A658764}"/>
              </a:ext>
            </a:extLst>
          </p:cNvPr>
          <p:cNvSpPr/>
          <p:nvPr/>
        </p:nvSpPr>
        <p:spPr>
          <a:xfrm>
            <a:off x="12583889" y="6796136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内容输出阶段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773381" y="6543464"/>
            <a:ext cx="20837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在上一个阶段我们已经拿到了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组件渲染结果，它是一个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字符串，在浏览器中展示页面我们还需要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等依赖资源的引入标签和我们在服务端的渲染数据，这些最终组装成一个完整的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报文输出到浏览器中。</a:t>
            </a:r>
          </a:p>
        </p:txBody>
      </p:sp>
    </p:spTree>
    <p:extLst>
      <p:ext uri="{BB962C8B-B14F-4D97-AF65-F5344CB8AC3E}">
        <p14:creationId xmlns:p14="http://schemas.microsoft.com/office/powerpoint/2010/main" val="483031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558148" y="5739198"/>
            <a:ext cx="2171748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服务端输出的数据有两种，一个是服务端渲染的页面结果，还有一个在服务端需要输出到浏览器的数据状态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服务端渲染完成后把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复制给用户上下文的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当客户端开始执行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store.replaceState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__);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实现服务端和客户端的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数据同步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对象之前，客户端会和服务端生成的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判断这个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和自己即将生成的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是否相同，相同则调用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app.$mount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('#app')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将客户端的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实例挂载到这个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上，变成了由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动态管理的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如果客户端构建的虚拟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与服务器渲染返回的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结构不一致，这时候，客户端会请求一次服务器再渲染整个应用程序，这使得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失效了，达不到服务端渲染的目的了。</a:t>
            </a:r>
          </a:p>
        </p:txBody>
      </p:sp>
    </p:spTree>
    <p:extLst>
      <p:ext uri="{BB962C8B-B14F-4D97-AF65-F5344CB8AC3E}">
        <p14:creationId xmlns:p14="http://schemas.microsoft.com/office/powerpoint/2010/main" val="3770479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A07B1CA1-99B2-104B-AD64-C2BC1D574F64}"/>
              </a:ext>
            </a:extLst>
          </p:cNvPr>
          <p:cNvSpPr/>
          <p:nvPr/>
        </p:nvSpPr>
        <p:spPr>
          <a:xfrm>
            <a:off x="1910014" y="2953815"/>
            <a:ext cx="6178337" cy="204536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客户端激活</a:t>
            </a:r>
            <a:endParaRPr kumimoji="1" lang="en-US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client-side hydration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A239B4-D1C6-D240-A680-5BCBEECF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14" y="5511160"/>
            <a:ext cx="15399333" cy="2924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C74EBD-E1B1-0546-9765-1EE9BF933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014" y="8287426"/>
            <a:ext cx="15399333" cy="1711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0A0CBB-E13D-624B-BCF6-D2CA62806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015" y="9998463"/>
            <a:ext cx="15399332" cy="20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32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11FE2A-9437-574C-BA46-800E9DEE0B92}"/>
              </a:ext>
            </a:extLst>
          </p:cNvPr>
          <p:cNvSpPr txBox="1"/>
          <p:nvPr/>
        </p:nvSpPr>
        <p:spPr>
          <a:xfrm>
            <a:off x="3173152" y="2478512"/>
            <a:ext cx="16757725" cy="196593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</a:t>
            </a:r>
            <a:endParaRPr kumimoji="1" lang="zh-CN" altLang="en-US" sz="10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88F22-175A-544A-8228-23F638106DB2}"/>
              </a:ext>
            </a:extLst>
          </p:cNvPr>
          <p:cNvSpPr txBox="1"/>
          <p:nvPr/>
        </p:nvSpPr>
        <p:spPr>
          <a:xfrm>
            <a:off x="9362556" y="5181410"/>
            <a:ext cx="10002965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 a Service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47EDB4-E7BE-E34D-BCFD-7C5D2426F779}"/>
              </a:ext>
            </a:extLst>
          </p:cNvPr>
          <p:cNvSpPr/>
          <p:nvPr/>
        </p:nvSpPr>
        <p:spPr>
          <a:xfrm>
            <a:off x="3969565" y="5167635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997522A-9CCF-584A-85E5-04FD05F660AD}"/>
              </a:ext>
            </a:extLst>
          </p:cNvPr>
          <p:cNvSpPr/>
          <p:nvPr/>
        </p:nvSpPr>
        <p:spPr>
          <a:xfrm>
            <a:off x="3969565" y="7079301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2F21355-6EBB-D64E-9E43-20889CF1C6B6}"/>
              </a:ext>
            </a:extLst>
          </p:cNvPr>
          <p:cNvSpPr/>
          <p:nvPr/>
        </p:nvSpPr>
        <p:spPr>
          <a:xfrm>
            <a:off x="3982115" y="9011079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B116267-7CE7-224D-BF03-73C0E0DA838C}"/>
              </a:ext>
            </a:extLst>
          </p:cNvPr>
          <p:cNvSpPr/>
          <p:nvPr/>
        </p:nvSpPr>
        <p:spPr>
          <a:xfrm>
            <a:off x="4024162" y="10942857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27166F-FB8F-A74D-AA61-31D0375F453C}"/>
              </a:ext>
            </a:extLst>
          </p:cNvPr>
          <p:cNvSpPr txBox="1"/>
          <p:nvPr/>
        </p:nvSpPr>
        <p:spPr>
          <a:xfrm>
            <a:off x="9362556" y="7130614"/>
            <a:ext cx="10002965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 a Service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3D4D9B-E664-3E4F-9BB9-D8253F25336A}"/>
              </a:ext>
            </a:extLst>
          </p:cNvPr>
          <p:cNvSpPr txBox="1"/>
          <p:nvPr/>
        </p:nvSpPr>
        <p:spPr>
          <a:xfrm>
            <a:off x="9362556" y="9062392"/>
            <a:ext cx="10002965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 as a Service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FBB573-5E6B-2A41-937E-76ABDCE7CAC2}"/>
              </a:ext>
            </a:extLst>
          </p:cNvPr>
          <p:cNvSpPr txBox="1"/>
          <p:nvPr/>
        </p:nvSpPr>
        <p:spPr>
          <a:xfrm>
            <a:off x="9362555" y="10994170"/>
            <a:ext cx="10002965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Sofeware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as a Service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72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11FE2A-9437-574C-BA46-800E9DEE0B92}"/>
              </a:ext>
            </a:extLst>
          </p:cNvPr>
          <p:cNvSpPr txBox="1"/>
          <p:nvPr/>
        </p:nvSpPr>
        <p:spPr>
          <a:xfrm>
            <a:off x="3173152" y="2478512"/>
            <a:ext cx="16757725" cy="196593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</a:t>
            </a:r>
            <a:endParaRPr kumimoji="1" lang="zh-CN" altLang="en-US" sz="10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88F22-175A-544A-8228-23F638106DB2}"/>
              </a:ext>
            </a:extLst>
          </p:cNvPr>
          <p:cNvSpPr txBox="1"/>
          <p:nvPr/>
        </p:nvSpPr>
        <p:spPr>
          <a:xfrm>
            <a:off x="9362556" y="5181410"/>
            <a:ext cx="13733418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 Lambda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Cloud Function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47EDB4-E7BE-E34D-BCFD-7C5D2426F779}"/>
              </a:ext>
            </a:extLst>
          </p:cNvPr>
          <p:cNvSpPr/>
          <p:nvPr/>
        </p:nvSpPr>
        <p:spPr>
          <a:xfrm>
            <a:off x="3969565" y="5167635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997522A-9CCF-584A-85E5-04FD05F660AD}"/>
              </a:ext>
            </a:extLst>
          </p:cNvPr>
          <p:cNvSpPr/>
          <p:nvPr/>
        </p:nvSpPr>
        <p:spPr>
          <a:xfrm>
            <a:off x="3969565" y="7079301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2F21355-6EBB-D64E-9E43-20889CF1C6B6}"/>
              </a:ext>
            </a:extLst>
          </p:cNvPr>
          <p:cNvSpPr/>
          <p:nvPr/>
        </p:nvSpPr>
        <p:spPr>
          <a:xfrm>
            <a:off x="3982115" y="9011079"/>
            <a:ext cx="4261888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PaaS/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B116267-7CE7-224D-BF03-73C0E0DA838C}"/>
              </a:ext>
            </a:extLst>
          </p:cNvPr>
          <p:cNvSpPr/>
          <p:nvPr/>
        </p:nvSpPr>
        <p:spPr>
          <a:xfrm>
            <a:off x="4024162" y="10942857"/>
            <a:ext cx="4219841" cy="1567112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27166F-FB8F-A74D-AA61-31D0375F453C}"/>
              </a:ext>
            </a:extLst>
          </p:cNvPr>
          <p:cNvSpPr txBox="1"/>
          <p:nvPr/>
        </p:nvSpPr>
        <p:spPr>
          <a:xfrm>
            <a:off x="9362556" y="7130614"/>
            <a:ext cx="11051879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文件存储、数据库、实时通信、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3D4D9B-E664-3E4F-9BB9-D8253F25336A}"/>
              </a:ext>
            </a:extLst>
          </p:cNvPr>
          <p:cNvSpPr txBox="1"/>
          <p:nvPr/>
        </p:nvSpPr>
        <p:spPr>
          <a:xfrm>
            <a:off x="9362556" y="9054530"/>
            <a:ext cx="10568321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阿里云，百度云，腾讯云，各种云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FBB573-5E6B-2A41-937E-76ABDCE7CAC2}"/>
              </a:ext>
            </a:extLst>
          </p:cNvPr>
          <p:cNvSpPr txBox="1"/>
          <p:nvPr/>
        </p:nvSpPr>
        <p:spPr>
          <a:xfrm>
            <a:off x="9362555" y="10994170"/>
            <a:ext cx="10002965" cy="146448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在线办公，视频会议</a:t>
            </a:r>
          </a:p>
        </p:txBody>
      </p:sp>
    </p:spTree>
    <p:extLst>
      <p:ext uri="{BB962C8B-B14F-4D97-AF65-F5344CB8AC3E}">
        <p14:creationId xmlns:p14="http://schemas.microsoft.com/office/powerpoint/2010/main" val="906392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344A2F-B2C6-844E-AF7E-7937B5C1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67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6780ADA-0864-9B45-939A-248775561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418C18-A330-DE46-B750-EBA54ED7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94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B87B67-88F7-A546-A5E9-C3503283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F4E9B4-AE34-4347-9C7A-5FC7CEE447FD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2549701" y="2922556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BCC792-15FA-404A-BBA6-D7558C5A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701" y="4938041"/>
            <a:ext cx="13822934" cy="58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774123" y="1198073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十、运维与监控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3847226" y="8428713"/>
            <a:ext cx="40474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3869935" y="9763224"/>
            <a:ext cx="8310525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20617046" y="395684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3822952" y="7339341"/>
            <a:ext cx="4047443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bull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3934335" y="12005286"/>
            <a:ext cx="8270188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运维与监控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774333" y="2758189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8277399" y="7339341"/>
            <a:ext cx="390306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F2523-D621-4C47-B026-CBDA6EB6B2D8}"/>
              </a:ext>
            </a:extLst>
          </p:cNvPr>
          <p:cNvSpPr txBox="1"/>
          <p:nvPr/>
        </p:nvSpPr>
        <p:spPr>
          <a:xfrm>
            <a:off x="1671624" y="7476003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E60DC2-B01B-C341-B24B-D59F24DEB236}"/>
              </a:ext>
            </a:extLst>
          </p:cNvPr>
          <p:cNvSpPr txBox="1"/>
          <p:nvPr/>
        </p:nvSpPr>
        <p:spPr>
          <a:xfrm>
            <a:off x="1750060" y="968038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01AD395-0CC2-244C-A71F-444CDDB78A33}"/>
              </a:ext>
            </a:extLst>
          </p:cNvPr>
          <p:cNvSpPr/>
          <p:nvPr/>
        </p:nvSpPr>
        <p:spPr>
          <a:xfrm>
            <a:off x="13727119" y="250744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BC649F2-64F9-DC4E-A947-AEC7A81D60CC}"/>
              </a:ext>
            </a:extLst>
          </p:cNvPr>
          <p:cNvSpPr/>
          <p:nvPr/>
        </p:nvSpPr>
        <p:spPr>
          <a:xfrm>
            <a:off x="18157292" y="248290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A4CE162-EB4D-A240-A657-E6F696AC72BB}"/>
              </a:ext>
            </a:extLst>
          </p:cNvPr>
          <p:cNvSpPr/>
          <p:nvPr/>
        </p:nvSpPr>
        <p:spPr>
          <a:xfrm>
            <a:off x="13727119" y="357705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A93B2D4-3B94-A747-9B80-E45570B65740}"/>
              </a:ext>
            </a:extLst>
          </p:cNvPr>
          <p:cNvSpPr/>
          <p:nvPr/>
        </p:nvSpPr>
        <p:spPr>
          <a:xfrm>
            <a:off x="13910273" y="10835037"/>
            <a:ext cx="8270187" cy="802076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DAABA8-21AC-C749-AD5F-82E99B5BB2E5}"/>
              </a:ext>
            </a:extLst>
          </p:cNvPr>
          <p:cNvSpPr txBox="1"/>
          <p:nvPr/>
        </p:nvSpPr>
        <p:spPr>
          <a:xfrm>
            <a:off x="1774333" y="1403764"/>
            <a:ext cx="984403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033FA87-371C-654E-900B-48FC6C671CB8}"/>
              </a:ext>
            </a:extLst>
          </p:cNvPr>
          <p:cNvSpPr/>
          <p:nvPr/>
        </p:nvSpPr>
        <p:spPr>
          <a:xfrm>
            <a:off x="13702845" y="1361365"/>
            <a:ext cx="847761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909391E-5F17-AC48-ABAF-71C0CB8D3D02}"/>
              </a:ext>
            </a:extLst>
          </p:cNvPr>
          <p:cNvSpPr/>
          <p:nvPr/>
        </p:nvSpPr>
        <p:spPr>
          <a:xfrm>
            <a:off x="13783519" y="4855112"/>
            <a:ext cx="839694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29A266-9FAC-DF4E-8FDC-4580DF369F9E}"/>
              </a:ext>
            </a:extLst>
          </p:cNvPr>
          <p:cNvSpPr txBox="1"/>
          <p:nvPr/>
        </p:nvSpPr>
        <p:spPr>
          <a:xfrm>
            <a:off x="1774333" y="490994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六、网络通信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85573C5-FC9E-4D44-957B-67E9CDE27F76}"/>
              </a:ext>
            </a:extLst>
          </p:cNvPr>
          <p:cNvSpPr/>
          <p:nvPr/>
        </p:nvSpPr>
        <p:spPr>
          <a:xfrm>
            <a:off x="13783519" y="5972839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14F19-F660-5644-8905-D1C1E47261BD}"/>
              </a:ext>
            </a:extLst>
          </p:cNvPr>
          <p:cNvSpPr/>
          <p:nvPr/>
        </p:nvSpPr>
        <p:spPr>
          <a:xfrm>
            <a:off x="18185491" y="5948776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513A353-BF7A-3541-A3DA-09EC13E24EBA}"/>
              </a:ext>
            </a:extLst>
          </p:cNvPr>
          <p:cNvSpPr/>
          <p:nvPr/>
        </p:nvSpPr>
        <p:spPr>
          <a:xfrm>
            <a:off x="18277399" y="8466024"/>
            <a:ext cx="390306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定时任务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C25116-4891-1D40-B671-A65BAE2A8BBB}"/>
              </a:ext>
            </a:extLst>
          </p:cNvPr>
          <p:cNvSpPr txBox="1"/>
          <p:nvPr/>
        </p:nvSpPr>
        <p:spPr>
          <a:xfrm>
            <a:off x="1870364" y="874914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F4E9B4-AE34-4347-9C7A-5FC7CEE447FD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617013" y="2899296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框架对比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25955-D06B-2246-8D55-21597535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97" y="2871815"/>
            <a:ext cx="12745036" cy="92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9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F4E9B4-AE34-4347-9C7A-5FC7CEE447FD}"/>
              </a:ext>
            </a:extLst>
          </p:cNvPr>
          <p:cNvSpPr txBox="1"/>
          <p:nvPr/>
        </p:nvSpPr>
        <p:spPr>
          <a:xfrm>
            <a:off x="7722679" y="542350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520760" y="3202820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框架对比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9F2863-2B3F-6141-BA3C-ACCE2C243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04" y="4155597"/>
            <a:ext cx="12999788" cy="532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A9E783-E830-3246-B037-23A7A80F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904" y="3202820"/>
            <a:ext cx="13037916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B4C3F37-BBFB-804D-A437-42F95525A99C}"/>
              </a:ext>
            </a:extLst>
          </p:cNvPr>
          <p:cNvSpPr/>
          <p:nvPr/>
        </p:nvSpPr>
        <p:spPr>
          <a:xfrm>
            <a:off x="3502838" y="2370344"/>
            <a:ext cx="2488208" cy="1256301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20.2k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51495F-82AB-5042-A80D-3F1118175163}"/>
              </a:ext>
            </a:extLst>
          </p:cNvPr>
          <p:cNvSpPr/>
          <p:nvPr/>
        </p:nvSpPr>
        <p:spPr>
          <a:xfrm>
            <a:off x="6637290" y="2684181"/>
            <a:ext cx="63498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https://github.com/openfaas/faas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98A8CF4-9ADA-F14E-9670-1CEC2A8C0CAB}"/>
              </a:ext>
            </a:extLst>
          </p:cNvPr>
          <p:cNvSpPr/>
          <p:nvPr/>
        </p:nvSpPr>
        <p:spPr>
          <a:xfrm>
            <a:off x="8314239" y="452224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8B9B4-3595-F34A-AF7A-34566A72B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98" y="3955829"/>
            <a:ext cx="16256000" cy="895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34FD35-F697-734D-91C9-5F51A4A86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" y="3955829"/>
            <a:ext cx="6697154" cy="48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1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9764053" y="365042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3463B7-49E6-1949-B2E5-55D1B0335424}"/>
              </a:ext>
            </a:extLst>
          </p:cNvPr>
          <p:cNvSpPr/>
          <p:nvPr/>
        </p:nvSpPr>
        <p:spPr>
          <a:xfrm>
            <a:off x="3034941" y="3646283"/>
            <a:ext cx="1703373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也是运行在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平台之上的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官方强调其是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原生（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native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在设计之初就引用了许多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原生的组件，如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HPA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Horizontal Pod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Autoscaler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支持的编程语言有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Ruby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用户可以通过定制容器镜像来自定义函数的执行环境​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Fission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都倾向于向用户隐藏底层容器技术的细节。在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中函数是以容器的形式定义的，容器对用户而言并不是抽象的，用户在定义函数时将指定具体的容器镜像。这对于一些容器技术爱好者而言是一个优点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项目还维护了一个应用市场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OpenFaaS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Store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用户可以从这个软件市场上查找和快速部署社区验证过的函数应用​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432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9764053" y="365042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kubeless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6451642" y="2480396"/>
            <a:ext cx="9491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>
                <a:solidFill>
                  <a:schemeClr val="bg1"/>
                </a:solidFill>
              </a:rPr>
              <a:t>https://</a:t>
            </a:r>
            <a:r>
              <a:rPr lang="en" altLang="zh-CN" sz="4000" dirty="0" err="1">
                <a:solidFill>
                  <a:schemeClr val="bg1"/>
                </a:solidFill>
              </a:rPr>
              <a:t>github.com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kubeless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kubeless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7C528E8-11FC-B849-BEDE-227006D29B2D}"/>
              </a:ext>
            </a:extLst>
          </p:cNvPr>
          <p:cNvSpPr/>
          <p:nvPr/>
        </p:nvSpPr>
        <p:spPr>
          <a:xfrm>
            <a:off x="3244645" y="2206189"/>
            <a:ext cx="2488208" cy="1256301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6.7k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25D09-4798-2D4B-8B16-DD638995D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14" y="3803668"/>
            <a:ext cx="17258659" cy="85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8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0082079" y="669968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2277978" y="3970564"/>
            <a:ext cx="1848050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IronFunctions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团队成员加盟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后的产物。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项目的特点是基于容器技术（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 native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支持多个不同的容器编排平台，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Swarm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Mesosphere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支持在不同的私有云和公有云平台上进行部署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可以兼容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Lambda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的函数代码，用户可以将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Lambda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的代码导入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中运行。不难想象，当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在其云服务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 Cloud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上提供以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为基础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服务时，用户可以更容易地将他们的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Lambda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上迁移到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 Cloud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容器技术已成为当前云计算的一个重要基石，也是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实现的一个重要技术手段。通过容器，用户可以很方便地打包各种编程语言的运行环境。通过容器编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平台可以很快速地将其部署到庞大的计算集群中去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7449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0082079" y="523395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6628869" y="2465090"/>
            <a:ext cx="8084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>
                <a:solidFill>
                  <a:schemeClr val="bg1"/>
                </a:solidFill>
              </a:rPr>
              <a:t>https://</a:t>
            </a:r>
            <a:r>
              <a:rPr lang="en" altLang="zh-CN" sz="4000" dirty="0" err="1">
                <a:solidFill>
                  <a:schemeClr val="bg1"/>
                </a:solidFill>
              </a:rPr>
              <a:t>github.com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fnproject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fn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0624785-2460-C048-9311-2C4D82517046}"/>
              </a:ext>
            </a:extLst>
          </p:cNvPr>
          <p:cNvSpPr/>
          <p:nvPr/>
        </p:nvSpPr>
        <p:spPr>
          <a:xfrm>
            <a:off x="3611106" y="2190883"/>
            <a:ext cx="2488208" cy="1256301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5k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977440-AA33-CA45-93B9-3721103D4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88" y="3694176"/>
            <a:ext cx="146685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08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0082079" y="523395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fn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6628869" y="2465090"/>
            <a:ext cx="8084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>
                <a:solidFill>
                  <a:schemeClr val="bg1"/>
                </a:solidFill>
              </a:rPr>
              <a:t>https://</a:t>
            </a:r>
            <a:r>
              <a:rPr lang="en" altLang="zh-CN" sz="4000" dirty="0" err="1">
                <a:solidFill>
                  <a:schemeClr val="bg1"/>
                </a:solidFill>
              </a:rPr>
              <a:t>github.com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fnproject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fn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0624785-2460-C048-9311-2C4D82517046}"/>
              </a:ext>
            </a:extLst>
          </p:cNvPr>
          <p:cNvSpPr/>
          <p:nvPr/>
        </p:nvSpPr>
        <p:spPr>
          <a:xfrm>
            <a:off x="3611106" y="2190883"/>
            <a:ext cx="2488208" cy="1256301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5k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A55C49-A295-EF4C-9F11-CFE4C1F9F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06" y="3858370"/>
            <a:ext cx="15550655" cy="85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3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0082079" y="487157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nuclio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3530199" y="2350311"/>
            <a:ext cx="18816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uclio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是一个新的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项目，用于高性能事件和数据处理。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nuclio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是可扩展的，使用模块化和分层方法以支持各种各样的事件和数据源。你可以使用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nuclio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作为独立的二进制文件（例如，用于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设备），将其打包到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容器中，或将其与诸如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等容器协调器集成。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nuclio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非常快。单功能实例可以每秒处理数十万个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请求或数据记录。 比其他一些框架快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10-100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B2B5D1-58AA-2A41-86E5-AEFF782E4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55" y="6335034"/>
            <a:ext cx="14210966" cy="67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13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49EF9A58-6282-7940-8EC3-B103C58730E4}"/>
              </a:ext>
            </a:extLst>
          </p:cNvPr>
          <p:cNvSpPr/>
          <p:nvPr/>
        </p:nvSpPr>
        <p:spPr>
          <a:xfrm>
            <a:off x="10082079" y="487157"/>
            <a:ext cx="4219841" cy="1256301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nuclio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E85ACE-DEA2-9145-98F5-6378A69A3015}"/>
              </a:ext>
            </a:extLst>
          </p:cNvPr>
          <p:cNvSpPr/>
          <p:nvPr/>
        </p:nvSpPr>
        <p:spPr>
          <a:xfrm>
            <a:off x="6457753" y="2480396"/>
            <a:ext cx="8084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https://github.com/nuclio/nuclio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891B4B-D819-5547-9781-CEE97359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5" y="4004838"/>
            <a:ext cx="17894710" cy="8835513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3E6FF0E-B896-2D47-8B12-8C71CABBE01A}"/>
              </a:ext>
            </a:extLst>
          </p:cNvPr>
          <p:cNvSpPr/>
          <p:nvPr/>
        </p:nvSpPr>
        <p:spPr>
          <a:xfrm>
            <a:off x="3244645" y="2206189"/>
            <a:ext cx="2488208" cy="1256301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4k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88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578344" y="4801441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403AC46-BA70-874A-98E6-44F68C46384D}"/>
              </a:ext>
            </a:extLst>
          </p:cNvPr>
          <p:cNvSpPr/>
          <p:nvPr/>
        </p:nvSpPr>
        <p:spPr>
          <a:xfrm>
            <a:off x="2342094" y="611420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middleware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A8A10B-0570-9A4A-BBDD-6BBDC988DD07}"/>
              </a:ext>
            </a:extLst>
          </p:cNvPr>
          <p:cNvSpPr/>
          <p:nvPr/>
        </p:nvSpPr>
        <p:spPr>
          <a:xfrm>
            <a:off x="6187774" y="611420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guard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DE3B077-35C0-C841-AE3C-EE7A3590A93B}"/>
              </a:ext>
            </a:extLst>
          </p:cNvPr>
          <p:cNvSpPr/>
          <p:nvPr/>
        </p:nvSpPr>
        <p:spPr>
          <a:xfrm>
            <a:off x="9980978" y="613498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interceptor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ABDE991-DB60-9C49-8BDF-D0CFAD8DCF2E}"/>
              </a:ext>
            </a:extLst>
          </p:cNvPr>
          <p:cNvSpPr/>
          <p:nvPr/>
        </p:nvSpPr>
        <p:spPr>
          <a:xfrm>
            <a:off x="13774182" y="613498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exception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4F754-FC4A-874F-B338-5BE8C6323049}"/>
              </a:ext>
            </a:extLst>
          </p:cNvPr>
          <p:cNvSpPr txBox="1"/>
          <p:nvPr/>
        </p:nvSpPr>
        <p:spPr>
          <a:xfrm>
            <a:off x="1500937" y="8274204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13E4EAF-FA0F-0C49-A01F-D5D105BBA5C4}"/>
              </a:ext>
            </a:extLst>
          </p:cNvPr>
          <p:cNvSpPr/>
          <p:nvPr/>
        </p:nvSpPr>
        <p:spPr>
          <a:xfrm>
            <a:off x="2342094" y="9912525"/>
            <a:ext cx="4416433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服务端渲染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FE6979-71E2-2740-A331-3560D4A2F491}"/>
              </a:ext>
            </a:extLst>
          </p:cNvPr>
          <p:cNvSpPr txBox="1"/>
          <p:nvPr/>
        </p:nvSpPr>
        <p:spPr>
          <a:xfrm>
            <a:off x="1578344" y="2899905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进程高级应用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5AEE65-BED4-DB4E-AB12-D5B26E1839D6}"/>
              </a:ext>
            </a:extLst>
          </p:cNvPr>
          <p:cNvSpPr txBox="1"/>
          <p:nvPr/>
        </p:nvSpPr>
        <p:spPr>
          <a:xfrm>
            <a:off x="2775863" y="6294769"/>
            <a:ext cx="18255337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服务端渲染应用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7783547" y="1563831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597372" y="6400800"/>
            <a:ext cx="1191365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基础之高级应用</a:t>
            </a:r>
          </a:p>
        </p:txBody>
      </p:sp>
    </p:spTree>
    <p:extLst>
      <p:ext uri="{BB962C8B-B14F-4D97-AF65-F5344CB8AC3E}">
        <p14:creationId xmlns:p14="http://schemas.microsoft.com/office/powerpoint/2010/main" val="379739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22D4640-D590-C64E-A9F9-41F399F20A6D}"/>
              </a:ext>
            </a:extLst>
          </p:cNvPr>
          <p:cNvSpPr/>
          <p:nvPr/>
        </p:nvSpPr>
        <p:spPr>
          <a:xfrm>
            <a:off x="1556491" y="3627844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孤儿进程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8BEF15-87A7-864C-A677-78BEB0ADE538}"/>
              </a:ext>
            </a:extLst>
          </p:cNvPr>
          <p:cNvSpPr/>
          <p:nvPr/>
        </p:nvSpPr>
        <p:spPr>
          <a:xfrm>
            <a:off x="9746144" y="3627843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僵尸进程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89E6A58-F890-7044-8115-1CD0DDB98C84}"/>
              </a:ext>
            </a:extLst>
          </p:cNvPr>
          <p:cNvSpPr/>
          <p:nvPr/>
        </p:nvSpPr>
        <p:spPr>
          <a:xfrm>
            <a:off x="17102231" y="3627843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守护进程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1D9935-5A63-6D49-A275-D5996E5E20B5}"/>
              </a:ext>
            </a:extLst>
          </p:cNvPr>
          <p:cNvSpPr/>
          <p:nvPr/>
        </p:nvSpPr>
        <p:spPr>
          <a:xfrm>
            <a:off x="693138" y="5947213"/>
            <a:ext cx="60484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父进程先退出，子进程由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进程托管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713230-924D-9D4C-95D9-1D328D131379}"/>
              </a:ext>
            </a:extLst>
          </p:cNvPr>
          <p:cNvSpPr/>
          <p:nvPr/>
        </p:nvSpPr>
        <p:spPr>
          <a:xfrm>
            <a:off x="8770843" y="5993380"/>
            <a:ext cx="60484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子进程先退出，但是父进程没有获取子进程的状态信息，导致子进程的进程描述符仍然保存在系统中。僵尸进程是有危害的，处理方法是退出主进程，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进程会以父进程的身份对僵尸进程状态进行处理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F6101-95FA-3D49-B4D5-C059F1360E69}"/>
              </a:ext>
            </a:extLst>
          </p:cNvPr>
          <p:cNvSpPr/>
          <p:nvPr/>
        </p:nvSpPr>
        <p:spPr>
          <a:xfrm>
            <a:off x="16848548" y="5918269"/>
            <a:ext cx="55329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守护进程是在「后台运行」不受「终端控制」的进程（如输入、输出等）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2794C-3C0E-F940-AB56-8E775ED437B7}"/>
              </a:ext>
            </a:extLst>
          </p:cNvPr>
          <p:cNvSpPr/>
          <p:nvPr/>
        </p:nvSpPr>
        <p:spPr>
          <a:xfrm>
            <a:off x="16844496" y="9341366"/>
            <a:ext cx="6374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使子进程成为进程组的头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6074FF-AEBF-F34C-B012-93ECCA7A3342}"/>
              </a:ext>
            </a:extLst>
          </p:cNvPr>
          <p:cNvSpPr/>
          <p:nvPr/>
        </p:nvSpPr>
        <p:spPr>
          <a:xfrm>
            <a:off x="16844496" y="10285551"/>
            <a:ext cx="5532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中断父子进程的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/o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00BE05-9938-3F43-83E3-F255814222D0}"/>
              </a:ext>
            </a:extLst>
          </p:cNvPr>
          <p:cNvSpPr/>
          <p:nvPr/>
        </p:nvSpPr>
        <p:spPr>
          <a:xfrm>
            <a:off x="16844495" y="11262393"/>
            <a:ext cx="6048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去除父进程的事件循环中对子进程的引用</a:t>
            </a:r>
          </a:p>
        </p:txBody>
      </p:sp>
    </p:spTree>
    <p:extLst>
      <p:ext uri="{BB962C8B-B14F-4D97-AF65-F5344CB8AC3E}">
        <p14:creationId xmlns:p14="http://schemas.microsoft.com/office/powerpoint/2010/main" val="90735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22D4640-D590-C64E-A9F9-41F399F20A6D}"/>
              </a:ext>
            </a:extLst>
          </p:cNvPr>
          <p:cNvSpPr/>
          <p:nvPr/>
        </p:nvSpPr>
        <p:spPr>
          <a:xfrm>
            <a:off x="2638368" y="3617602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进程池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8BEF15-87A7-864C-A677-78BEB0ADE538}"/>
              </a:ext>
            </a:extLst>
          </p:cNvPr>
          <p:cNvSpPr/>
          <p:nvPr/>
        </p:nvSpPr>
        <p:spPr>
          <a:xfrm>
            <a:off x="14081947" y="3617602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共享内存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1D9935-5A63-6D49-A275-D5996E5E20B5}"/>
              </a:ext>
            </a:extLst>
          </p:cNvPr>
          <p:cNvSpPr/>
          <p:nvPr/>
        </p:nvSpPr>
        <p:spPr>
          <a:xfrm>
            <a:off x="1910014" y="6168525"/>
            <a:ext cx="8392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创建子进程池，子进程处理完成之后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回收重利用，减少创建进程时间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713230-924D-9D4C-95D9-1D328D131379}"/>
              </a:ext>
            </a:extLst>
          </p:cNvPr>
          <p:cNvSpPr/>
          <p:nvPr/>
        </p:nvSpPr>
        <p:spPr>
          <a:xfrm>
            <a:off x="11545813" y="6168525"/>
            <a:ext cx="99465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进程间的内存是独立的，需要通过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管道通信来实现数据共享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62ED15-5CB7-5140-8CD7-F9EA9DC7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117" y="7968170"/>
            <a:ext cx="6667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3147237" y="4906923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Sequelize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DD413A2-FD41-3D42-9F81-6DE66B9EB808}"/>
              </a:ext>
            </a:extLst>
          </p:cNvPr>
          <p:cNvSpPr/>
          <p:nvPr/>
        </p:nvSpPr>
        <p:spPr>
          <a:xfrm>
            <a:off x="9252690" y="4936890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10BD42F-DF8A-AF4D-9EF8-48539CACE825}"/>
              </a:ext>
            </a:extLst>
          </p:cNvPr>
          <p:cNvSpPr/>
          <p:nvPr/>
        </p:nvSpPr>
        <p:spPr>
          <a:xfrm>
            <a:off x="15358144" y="4936890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48513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CECEC"/>
        </a:solidFill>
      </a:spPr>
      <a:bodyPr wrap="square" rtlCol="0" anchor="ctr">
        <a:noAutofit/>
      </a:bodyPr>
      <a:lstStyle>
        <a:defPPr algn="l">
          <a:defRPr kumimoji="1" sz="5000" b="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37205</TotalTime>
  <Words>2218</Words>
  <Application>Microsoft Macintosh PowerPoint</Application>
  <PresentationFormat>自定义</PresentationFormat>
  <Paragraphs>375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Microsoft YaHei</vt:lpstr>
      <vt:lpstr>Alibaba PuHuiTi R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3132</cp:revision>
  <cp:lastPrinted>2019-10-08T09:23:57Z</cp:lastPrinted>
  <dcterms:created xsi:type="dcterms:W3CDTF">2021-05-18T10:48:55Z</dcterms:created>
  <dcterms:modified xsi:type="dcterms:W3CDTF">2021-08-21T10:57:16Z</dcterms:modified>
</cp:coreProperties>
</file>